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260" r:id="rId27"/>
    <p:sldId id="261" r:id="rId28"/>
    <p:sldId id="262" r:id="rId29"/>
    <p:sldId id="263" r:id="rId30"/>
    <p:sldId id="569" r:id="rId31"/>
    <p:sldId id="571" r:id="rId32"/>
    <p:sldId id="296" r:id="rId33"/>
    <p:sldId id="278" r:id="rId34"/>
    <p:sldId id="282" r:id="rId35"/>
    <p:sldId id="279" r:id="rId36"/>
    <p:sldId id="570" r:id="rId37"/>
    <p:sldId id="559"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A8CD5-2546-4E8E-9F94-F5E2366C38B1}" v="7" dt="2024-02-14T20:06:42.22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48" autoAdjust="0"/>
    <p:restoredTop sz="86755" autoAdjust="0"/>
  </p:normalViewPr>
  <p:slideViewPr>
    <p:cSldViewPr snapToGrid="0">
      <p:cViewPr varScale="1">
        <p:scale>
          <a:sx n="28" d="100"/>
          <a:sy n="28" d="100"/>
        </p:scale>
        <p:origin x="772" y="64"/>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a:p>
            <a:endParaRPr lang="en-US" dirty="0"/>
          </a:p>
          <a:p>
            <a:r>
              <a:rPr lang="en-US" dirty="0"/>
              <a:t>And we better test this so we know it's right!  (Confession from Prof. Wand: I got it wrong the first time, so I wrote a test to make sure that the corrected version was correct!)</a:t>
            </a:r>
          </a:p>
        </p:txBody>
      </p:sp>
    </p:spTree>
    <p:extLst>
      <p:ext uri="{BB962C8B-B14F-4D97-AF65-F5344CB8AC3E}">
        <p14:creationId xmlns:p14="http://schemas.microsoft.com/office/powerpoint/2010/main" val="3007169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normAutofit fontScale="70000" lnSpcReduction="20000"/>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endParaRPr lang="en-US" dirty="0"/>
          </a:p>
          <a:p>
            <a:pPr marL="0" indent="0">
              <a:buNone/>
            </a:pPr>
            <a:endParaRPr lang="en-US" dirty="0"/>
          </a:p>
          <a:p>
            <a:endParaRPr lang="en-US" dirty="0"/>
          </a:p>
          <a:p>
            <a:endParaRPr lang="en-US"/>
          </a:p>
          <a:p>
            <a:r>
              <a:rPr lang="en-US"/>
              <a:t>You </a:t>
            </a:r>
            <a:r>
              <a:rPr lang="en-US" dirty="0"/>
              <a:t>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logs </a:t>
            </a:r>
            <a:r>
              <a:rPr lang="en-US" i="1" dirty="0"/>
              <a:t>all</a:t>
            </a:r>
            <a:r>
              <a:rPr lang="en-US" dirty="0"/>
              <a:t> calls to that method of that object or module</a:t>
            </a:r>
          </a:p>
          <a:p>
            <a:r>
              <a:rPr lang="en-US" dirty="0"/>
              <a:t>The call to the original still gets made, unless the spy explicitly supplies a substitute</a:t>
            </a:r>
          </a:p>
          <a:p>
            <a:pPr lvl="1"/>
            <a:r>
              <a:rPr lang="en-US" dirty="0"/>
              <a:t>we'll illustrate this a few slides from now.</a:t>
            </a:r>
          </a:p>
        </p:txBody>
      </p:sp>
      <p:sp>
        <p:nvSpPr>
          <p:cNvPr id="8" name="TextBox 7">
            <a:extLst>
              <a:ext uri="{FF2B5EF4-FFF2-40B4-BE49-F238E27FC236}">
                <a16:creationId xmlns:a16="http://schemas.microsoft.com/office/drawing/2014/main" id="{516DCFD7-EBE9-F5D7-DB03-32C532E417BB}"/>
              </a:ext>
            </a:extLst>
          </p:cNvPr>
          <p:cNvSpPr txBox="1"/>
          <p:nvPr/>
        </p:nvSpPr>
        <p:spPr>
          <a:xfrm>
            <a:off x="2194559" y="4577894"/>
            <a:ext cx="2218944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a:solidFill>
                  <a:srgbClr val="248F8F"/>
                </a:solidFill>
                <a:effectLst/>
                <a:latin typeface="Consolas" panose="020B0609020204030204" pitchFamily="49" charset="0"/>
                <a:cs typeface="Consolas" panose="020B0609020204030204" pitchFamily="49" charset="0"/>
              </a:rPr>
              <a:t>clock1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ProducerClock</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Some listener that we happen to know about */</a:t>
            </a:r>
            <a:br>
              <a:rPr lang="en-US" sz="3200" dirty="0">
                <a:solidFill>
                  <a:srgbClr val="080808"/>
                </a:solidFill>
                <a:effectLst/>
                <a:latin typeface="Consolas" panose="020B0609020204030204" pitchFamily="49" charset="0"/>
                <a:cs typeface="Consolas" panose="020B0609020204030204" pitchFamily="49" charset="0"/>
              </a:rPr>
            </a:br>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ClockListener</a:t>
            </a:r>
            <a:r>
              <a:rPr lang="en-US" sz="3200" dirty="0">
                <a:solidFill>
                  <a:srgbClr val="080808"/>
                </a:solidFill>
                <a:effectLst/>
                <a:latin typeface="Consolas" panose="020B0609020204030204" pitchFamily="49" charset="0"/>
                <a:cs typeface="Consolas" panose="020B0609020204030204" pitchFamily="49" charset="0"/>
              </a:rPr>
              <a:t>(</a:t>
            </a:r>
            <a:r>
              <a:rPr lang="en-US" sz="3200" dirty="0">
                <a:solidFill>
                  <a:srgbClr val="248F8F"/>
                </a:solidFill>
                <a:effectLst/>
                <a:latin typeface="Consolas" panose="020B0609020204030204" pitchFamily="49" charset="0"/>
                <a:cs typeface="Consolas" panose="020B0609020204030204" pitchFamily="49" charset="0"/>
              </a:rPr>
              <a:t>clock1</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Spy on calls to 'notify' on this listener</a:t>
            </a:r>
            <a:r>
              <a:rPr lang="en-US" sz="3200" dirty="0">
                <a:solidFill>
                  <a:srgbClr val="080808"/>
                </a:solidFill>
                <a:effectLst/>
                <a:latin typeface="Consolas" panose="020B0609020204030204" pitchFamily="49" charset="0"/>
                <a:cs typeface="Consolas" panose="020B0609020204030204" pitchFamily="49" charset="0"/>
              </a:rPr>
              <a:t> */</a:t>
            </a:r>
          </a:p>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notifySpy</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err="1">
                <a:solidFill>
                  <a:srgbClr val="000000"/>
                </a:solidFill>
                <a:effectLst/>
                <a:latin typeface="Consolas" panose="020B0609020204030204" pitchFamily="49" charset="0"/>
                <a:cs typeface="Consolas" panose="020B0609020204030204" pitchFamily="49" charset="0"/>
              </a:rPr>
              <a:t>jest</a:t>
            </a:r>
            <a:r>
              <a:rPr lang="en-US" sz="3200" dirty="0" err="1">
                <a:solidFill>
                  <a:srgbClr val="080808"/>
                </a:solidFill>
                <a:effectLst/>
                <a:latin typeface="Consolas" panose="020B0609020204030204" pitchFamily="49" charset="0"/>
                <a:cs typeface="Consolas" panose="020B0609020204030204" pitchFamily="49" charset="0"/>
              </a:rPr>
              <a:t>.</a:t>
            </a:r>
            <a:r>
              <a:rPr lang="en-US" sz="3200" i="1" dirty="0" err="1">
                <a:solidFill>
                  <a:srgbClr val="080808"/>
                </a:solidFill>
                <a:effectLst/>
                <a:latin typeface="Consolas" panose="020B0609020204030204" pitchFamily="49" charset="0"/>
                <a:cs typeface="Consolas" panose="020B0609020204030204" pitchFamily="49" charset="0"/>
              </a:rPr>
              <a:t>spyOn</a:t>
            </a:r>
            <a:r>
              <a:rPr lang="en-US" sz="3200" dirty="0">
                <a:solidFill>
                  <a:srgbClr val="080808"/>
                </a:solidFill>
                <a:effectLst/>
                <a:latin typeface="Consolas" panose="020B0609020204030204" pitchFamily="49" charset="0"/>
                <a:cs typeface="Consolas" panose="020B0609020204030204" pitchFamily="49" charset="0"/>
              </a:rPr>
              <a:t>(</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67D17"/>
                </a:solidFill>
                <a:effectLst/>
                <a:latin typeface="Consolas" panose="020B0609020204030204" pitchFamily="49" charset="0"/>
                <a:cs typeface="Consolas" panose="020B0609020204030204" pitchFamily="49" charset="0"/>
              </a:rPr>
              <a:t>'notify’</a:t>
            </a:r>
            <a:r>
              <a:rPr lang="en-US" sz="3200" dirty="0">
                <a:solidFill>
                  <a:srgbClr val="080808"/>
                </a:solidFill>
                <a:effectLst/>
                <a:latin typeface="Consolas" panose="020B0609020204030204" pitchFamily="49" charset="0"/>
                <a:cs typeface="Consolas" panose="020B0609020204030204" pitchFamily="49" charset="0"/>
              </a:rPr>
              <a:t>); </a:t>
            </a:r>
            <a:endParaRPr lang="en-US" sz="3200" dirty="0"/>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400" y="3764845"/>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normAutofit/>
          </a:bodyPr>
          <a:lstStyle/>
          <a:p>
            <a:r>
              <a:rPr sz="7200" dirty="0"/>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29</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21292</TotalTime>
  <Words>6629</Words>
  <Application>Microsoft Office PowerPoint</Application>
  <PresentationFormat>Custom</PresentationFormat>
  <Paragraphs>540</Paragraphs>
  <Slides>37</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56</cp:revision>
  <dcterms:modified xsi:type="dcterms:W3CDTF">2024-10-05T13:17:19Z</dcterms:modified>
</cp:coreProperties>
</file>